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7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</p:sldIdLst>
  <p:sldSz cx="10080625" cy="5670550"/>
  <p:notesSz cx="7559675" cy="10691813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56" autoAdjust="0"/>
  </p:normalViewPr>
  <p:slideViewPr>
    <p:cSldViewPr snapToGrid="0">
      <p:cViewPr varScale="1">
        <p:scale>
          <a:sx n="108" d="100"/>
          <a:sy n="108" d="100"/>
        </p:scale>
        <p:origin x="13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7C3DFD-2ED2-1A38-9140-25FBC90C304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C56FE-CC4F-4637-BF51-21EBBB9B42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D612A-36AF-1311-DFC8-CA97E607920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128AF-BC84-5C84-17A7-5CE1ADEEE9D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795F81-BD38-4E34-B939-0D11814577AA}" type="slidenum">
              <a:t>‹#›</a:t>
            </a:fld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39222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C7253-3170-2220-613F-7738A1B2D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A3F5-49BA-E942-E96B-0D6872EDB18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a-DK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3C88675-9118-D2EF-5E62-9FCDF280737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ED35A-E811-9BD7-BE2A-8AA0A223A2D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11EDF-548A-77E8-3943-88C0EA6300D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3802-9190-9EA4-7008-6B7DC78D01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B1EC9A86-93CC-4179-8137-4EEF9038F89E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699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a-DK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BF97589-0EF0-8723-4C1B-5A0680FB79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1E8638-D481-4F25-970E-FF11007686BB}" type="slidenum">
              <a:t>1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364A084-B962-30A9-89B9-C7022715C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E49E2D8-8E57-58BF-BAFD-FC56CD7E0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Agenda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Udviklede</a:t>
            </a:r>
            <a:r>
              <a:rPr lang="en-US" dirty="0"/>
              <a:t> system </a:t>
            </a:r>
            <a:r>
              <a:rPr lang="en-US" dirty="0" err="1"/>
              <a:t>som</a:t>
            </a:r>
            <a:r>
              <a:rPr lang="en-US" dirty="0"/>
              <a:t> da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afleverede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Systemet</a:t>
            </a:r>
            <a:r>
              <a:rPr lang="en-US" dirty="0"/>
              <a:t> nu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Et </a:t>
            </a:r>
            <a:r>
              <a:rPr lang="en-US" dirty="0" err="1"/>
              <a:t>infrastruktur</a:t>
            </a:r>
            <a:r>
              <a:rPr lang="en-US" dirty="0"/>
              <a:t> diagram over </a:t>
            </a:r>
            <a:r>
              <a:rPr lang="en-US" dirty="0" err="1"/>
              <a:t>systemet</a:t>
            </a:r>
            <a:r>
              <a:rPr lang="en-US" dirty="0"/>
              <a:t> nu</a:t>
            </a:r>
            <a:endParaRPr lang="en-DK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1F13979-2030-CA12-2F9B-44920FD6372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9928BA-030E-46FE-B30C-D9370B9DB150}" type="slidenum">
              <a:t>10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DC6965D-1E3B-F353-5A95-13AF685F4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43C6B9E-6667-6633-E56F-50F359DEFA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a-DK" noProof="0" dirty="0"/>
              <a:t>For at kvalitetssikre I et produktionsmiljø </a:t>
            </a:r>
            <a:r>
              <a:rPr lang="da-DK" b="1" noProof="0" dirty="0"/>
              <a:t>før</a:t>
            </a:r>
            <a:r>
              <a:rPr lang="da-DK" b="0" noProof="0" dirty="0"/>
              <a:t> det når ud til slutbrugeren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da-DK" b="0" noProof="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a-DK" b="0" noProof="0" dirty="0"/>
              <a:t>Udvide den eksisterende CI / CD pipeline, til at </a:t>
            </a:r>
            <a:r>
              <a:rPr lang="da-DK" b="0" noProof="0" dirty="0" err="1"/>
              <a:t>deploy</a:t>
            </a:r>
            <a:r>
              <a:rPr lang="da-DK" b="0" noProof="0" dirty="0"/>
              <a:t> til et </a:t>
            </a:r>
            <a:r>
              <a:rPr lang="da-DK" b="0" noProof="0" dirty="0" err="1"/>
              <a:t>staging</a:t>
            </a:r>
            <a:r>
              <a:rPr lang="da-DK" b="0" noProof="0" dirty="0"/>
              <a:t> </a:t>
            </a:r>
            <a:r>
              <a:rPr lang="da-DK" b="0" noProof="0" dirty="0" err="1"/>
              <a:t>deployment</a:t>
            </a:r>
            <a:r>
              <a:rPr lang="da-DK" b="0" noProof="0" dirty="0"/>
              <a:t> slot</a:t>
            </a:r>
          </a:p>
          <a:p>
            <a:pPr marL="584101" lvl="1" indent="-342900">
              <a:lnSpc>
                <a:spcPct val="150000"/>
              </a:lnSpc>
              <a:buFontTx/>
              <a:buChar char="-"/>
            </a:pPr>
            <a:r>
              <a:rPr lang="da-DK" b="0" noProof="0" dirty="0"/>
              <a:t>Køre </a:t>
            </a:r>
            <a:r>
              <a:rPr lang="da-DK" b="0" noProof="0" dirty="0" err="1"/>
              <a:t>acceptance</a:t>
            </a:r>
            <a:r>
              <a:rPr lang="da-DK" b="0" noProof="0" dirty="0"/>
              <a:t> tests</a:t>
            </a:r>
          </a:p>
          <a:p>
            <a:pPr marL="584101" lvl="1" indent="-342900">
              <a:lnSpc>
                <a:spcPct val="150000"/>
              </a:lnSpc>
              <a:buFontTx/>
              <a:buChar char="-"/>
            </a:pPr>
            <a:r>
              <a:rPr lang="da-DK" b="0" noProof="0" dirty="0"/>
              <a:t>Swap </a:t>
            </a:r>
            <a:r>
              <a:rPr lang="da-DK" b="0" noProof="0" dirty="0" err="1"/>
              <a:t>prod</a:t>
            </a:r>
            <a:r>
              <a:rPr lang="da-DK" b="0" noProof="0" dirty="0"/>
              <a:t> &amp; </a:t>
            </a:r>
            <a:r>
              <a:rPr lang="da-DK" b="0" noProof="0" dirty="0" err="1"/>
              <a:t>staging</a:t>
            </a:r>
            <a:endParaRPr lang="da-DK" b="0" noProof="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da-DK" b="0" noProof="0" dirty="0"/>
          </a:p>
          <a:p>
            <a:pPr marL="342900" marR="0" lvl="0" indent="-342900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noProof="0" dirty="0" err="1"/>
              <a:t>Frontend</a:t>
            </a:r>
            <a:r>
              <a:rPr lang="da-DK" noProof="0" dirty="0"/>
              <a:t> app koblet til </a:t>
            </a:r>
            <a:r>
              <a:rPr lang="da-DK" noProof="0" dirty="0" err="1"/>
              <a:t>backend</a:t>
            </a:r>
            <a:r>
              <a:rPr lang="da-DK" noProof="0" dirty="0"/>
              <a:t> app domænet ved </a:t>
            </a:r>
            <a:r>
              <a:rPr lang="da-DK" noProof="0" dirty="0" err="1"/>
              <a:t>compile</a:t>
            </a:r>
            <a:r>
              <a:rPr lang="da-DK" noProof="0" dirty="0"/>
              <a:t> time.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Køre</a:t>
            </a:r>
            <a:r>
              <a:rPr lang="en-US" dirty="0"/>
              <a:t> tests mod </a:t>
            </a:r>
            <a:r>
              <a:rPr lang="en-US" dirty="0" err="1"/>
              <a:t>produktions</a:t>
            </a:r>
            <a:r>
              <a:rPr lang="en-US" dirty="0"/>
              <a:t> </a:t>
            </a:r>
            <a:r>
              <a:rPr lang="en-US" dirty="0" err="1"/>
              <a:t>konfigureret</a:t>
            </a:r>
            <a:r>
              <a:rPr lang="en-US" dirty="0"/>
              <a:t> apps, </a:t>
            </a:r>
            <a:r>
              <a:rPr lang="en-US" dirty="0" err="1"/>
              <a:t>uden</a:t>
            </a:r>
            <a:r>
              <a:rPr lang="en-US" dirty="0"/>
              <a:t> at </a:t>
            </a:r>
            <a:r>
              <a:rPr lang="en-US" dirty="0" err="1"/>
              <a:t>skulle</a:t>
            </a:r>
            <a:r>
              <a:rPr lang="en-US" dirty="0"/>
              <a:t> compile </a:t>
            </a:r>
            <a:r>
              <a:rPr lang="en-US" dirty="0" err="1"/>
              <a:t>forskelligt</a:t>
            </a:r>
            <a:r>
              <a:rPr lang="en-US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1EC9A86-93CC-4179-8137-4EEF9038F89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4661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1EC9A86-93CC-4179-8137-4EEF9038F89E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837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D7FEBD2-06FC-7976-D202-D3F5ADE3450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07C866-94DA-4F5C-A891-E7CA24F52082}" type="slidenum">
              <a:t>2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3C77518-12C0-CCC9-FE01-13B97D896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5E5141D-1E75-370F-3841-B3E640341D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BetterBoard’s</a:t>
            </a:r>
            <a:r>
              <a:rPr lang="en-US" dirty="0"/>
              <a:t> system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Cloud-</a:t>
            </a:r>
            <a:r>
              <a:rPr lang="en-US" dirty="0" err="1"/>
              <a:t>baseret</a:t>
            </a:r>
            <a:r>
              <a:rPr lang="en-US" dirty="0"/>
              <a:t> web </a:t>
            </a:r>
            <a:r>
              <a:rPr lang="en-US" dirty="0" err="1"/>
              <a:t>løsning</a:t>
            </a:r>
            <a:r>
              <a:rPr lang="en-US" dirty="0"/>
              <a:t> = </a:t>
            </a:r>
            <a:r>
              <a:rPr lang="en-US" dirty="0" err="1"/>
              <a:t>Gør</a:t>
            </a:r>
            <a:r>
              <a:rPr lang="en-US" dirty="0"/>
              <a:t> rede for at acceptance test med WebDriver </a:t>
            </a:r>
            <a:r>
              <a:rPr lang="en-US" dirty="0" err="1"/>
              <a:t>protokollen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Test I </a:t>
            </a:r>
            <a:r>
              <a:rPr lang="en-US" dirty="0" err="1"/>
              <a:t>produktionsmiljø</a:t>
            </a:r>
            <a:r>
              <a:rPr lang="en-US" dirty="0"/>
              <a:t> = </a:t>
            </a:r>
            <a:r>
              <a:rPr lang="en-US" dirty="0" err="1"/>
              <a:t>Højeste</a:t>
            </a:r>
            <a:r>
              <a:rPr lang="en-US" dirty="0"/>
              <a:t> </a:t>
            </a:r>
            <a:r>
              <a:rPr lang="en-US" dirty="0" err="1"/>
              <a:t>tillid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kvalitetssikringen</a:t>
            </a:r>
            <a:endParaRPr lang="en-DK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E030FE5-B80B-4E4F-77C7-52849E9A1BB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A8DBEF-A77C-48D5-85A7-747A38D7B223}" type="slidenum">
              <a:t>3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C563A5A-BCD5-7787-E406-FDDBB482A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9458982-E742-51BA-CF8B-77B30B3A6D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Skrevet</a:t>
            </a:r>
            <a:r>
              <a:rPr lang="en-US" dirty="0"/>
              <a:t> acceptance test I form </a:t>
            </a:r>
            <a:r>
              <a:rPr lang="en-US" dirty="0" err="1"/>
              <a:t>af</a:t>
            </a:r>
            <a:r>
              <a:rPr lang="en-US" dirty="0"/>
              <a:t> selenium </a:t>
            </a:r>
            <a:r>
              <a:rPr lang="en-US" dirty="0" err="1"/>
              <a:t>webdriver</a:t>
            </a:r>
            <a:r>
              <a:rPr lang="en-US" dirty="0"/>
              <a:t> scripts I et .NET </a:t>
            </a:r>
            <a:r>
              <a:rPr lang="en-US" dirty="0" err="1"/>
              <a:t>Xunit</a:t>
            </a:r>
            <a:r>
              <a:rPr lang="en-US" dirty="0"/>
              <a:t> project.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Acceptance tests </a:t>
            </a:r>
            <a:r>
              <a:rPr lang="en-US" dirty="0" err="1"/>
              <a:t>gennem</a:t>
            </a:r>
            <a:r>
              <a:rPr lang="en-US" dirty="0"/>
              <a:t> </a:t>
            </a:r>
            <a:r>
              <a:rPr lang="en-US" dirty="0" err="1"/>
              <a:t>brugergrænsefladen</a:t>
            </a:r>
            <a:r>
              <a:rPr lang="en-US" dirty="0"/>
              <a:t> er </a:t>
            </a:r>
            <a:r>
              <a:rPr lang="en-US" dirty="0" err="1"/>
              <a:t>notorisk</a:t>
            </a:r>
            <a:r>
              <a:rPr lang="en-US" dirty="0"/>
              <a:t> </a:t>
            </a:r>
            <a:r>
              <a:rPr lang="en-US" dirty="0" err="1"/>
              <a:t>sårbare</a:t>
            </a:r>
            <a:r>
              <a:rPr lang="en-US" dirty="0"/>
              <a:t>:</a:t>
            </a:r>
          </a:p>
          <a:p>
            <a:pPr marL="584101" lvl="1" indent="-342900">
              <a:buFontTx/>
              <a:buChar char="-"/>
            </a:pPr>
            <a:r>
              <a:rPr lang="en-US" dirty="0" err="1"/>
              <a:t>Ændringer</a:t>
            </a:r>
            <a:endParaRPr lang="en-US" dirty="0"/>
          </a:p>
          <a:p>
            <a:pPr marL="584101" lvl="1" indent="-342900">
              <a:buFontTx/>
              <a:buChar char="-"/>
            </a:pPr>
            <a:r>
              <a:rPr lang="en-US" dirty="0"/>
              <a:t>Mange </a:t>
            </a:r>
            <a:r>
              <a:rPr lang="en-US" dirty="0" err="1"/>
              <a:t>subsystemer</a:t>
            </a:r>
            <a:r>
              <a:rPr lang="en-US" dirty="0"/>
              <a:t> I </a:t>
            </a:r>
            <a:r>
              <a:rPr lang="en-US" dirty="0" err="1"/>
              <a:t>spil</a:t>
            </a:r>
            <a:endParaRPr lang="en-US" dirty="0"/>
          </a:p>
          <a:p>
            <a:pPr marL="342900" lvl="0" indent="-342900">
              <a:buFontTx/>
              <a:buChar char="-"/>
            </a:pPr>
            <a:r>
              <a:rPr lang="en-US" dirty="0"/>
              <a:t>Window Driver Pattern: </a:t>
            </a:r>
            <a:r>
              <a:rPr lang="en-US" dirty="0" err="1"/>
              <a:t>Abstraktionslag</a:t>
            </a:r>
            <a:r>
              <a:rPr lang="en-US" dirty="0"/>
              <a:t> over </a:t>
            </a:r>
            <a:r>
              <a:rPr lang="en-US" dirty="0" err="1"/>
              <a:t>DOM’en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</a:t>
            </a:r>
            <a:r>
              <a:rPr lang="en-US" dirty="0" err="1"/>
              <a:t>selve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.</a:t>
            </a:r>
          </a:p>
          <a:p>
            <a:pPr marL="584101" lvl="1" indent="-342900">
              <a:buFontTx/>
              <a:buChar char="-"/>
            </a:pPr>
            <a:r>
              <a:rPr lang="en-US" dirty="0" err="1"/>
              <a:t>Fleksibel</a:t>
            </a:r>
            <a:endParaRPr lang="en-US" dirty="0"/>
          </a:p>
          <a:p>
            <a:pPr marL="584101" lvl="1" indent="-342900">
              <a:buFontTx/>
              <a:buChar char="-"/>
            </a:pPr>
            <a:r>
              <a:rPr lang="en-US" dirty="0"/>
              <a:t>DRY</a:t>
            </a:r>
          </a:p>
          <a:p>
            <a:pPr marL="584101" lvl="1" indent="-342900">
              <a:buFontTx/>
              <a:buChar char="-"/>
            </a:pPr>
            <a:r>
              <a:rPr lang="en-US" dirty="0"/>
              <a:t>Kan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håndtere</a:t>
            </a:r>
            <a:r>
              <a:rPr lang="en-US" dirty="0"/>
              <a:t> </a:t>
            </a:r>
            <a:r>
              <a:rPr lang="en-US" dirty="0" err="1"/>
              <a:t>ændringer</a:t>
            </a:r>
            <a:endParaRPr lang="en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A3120EC-42BC-768E-7B30-E5ED8D89435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562F2B-AA8F-4F67-9745-A3D2DA6B8B09}" type="slidenum">
              <a:t>4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440944A-8DD7-CCB8-49CD-3407A0106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B7184C8-3DDF-70A3-5466-8A7CFA1092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modsætning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traditionel</a:t>
            </a:r>
            <a:r>
              <a:rPr lang="en-US" dirty="0"/>
              <a:t> </a:t>
            </a:r>
            <a:r>
              <a:rPr lang="en-US" dirty="0" err="1"/>
              <a:t>brugergrænseflade</a:t>
            </a:r>
            <a:r>
              <a:rPr lang="en-US" dirty="0"/>
              <a:t> test med video </a:t>
            </a:r>
            <a:r>
              <a:rPr lang="en-US" dirty="0" err="1"/>
              <a:t>optagelse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modsætning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faldefærdig</a:t>
            </a:r>
            <a:r>
              <a:rPr lang="en-US" dirty="0"/>
              <a:t> </a:t>
            </a:r>
            <a:r>
              <a:rPr lang="en-US" dirty="0" err="1"/>
              <a:t>løsning</a:t>
            </a:r>
            <a:r>
              <a:rPr lang="en-US" dirty="0"/>
              <a:t> med “</a:t>
            </a:r>
            <a:r>
              <a:rPr lang="en-US" dirty="0" err="1"/>
              <a:t>Thread.Sleep</a:t>
            </a:r>
            <a:r>
              <a:rPr lang="en-US" dirty="0"/>
              <a:t>”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Xpath</a:t>
            </a:r>
            <a:r>
              <a:rPr lang="en-US" dirty="0"/>
              <a:t> = XML query mod HTML DOM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Diagram: Et </a:t>
            </a:r>
            <a:r>
              <a:rPr lang="en-US" dirty="0" err="1"/>
              <a:t>liste</a:t>
            </a:r>
            <a:r>
              <a:rPr lang="en-US" dirty="0"/>
              <a:t> html element med </a:t>
            </a:r>
            <a:r>
              <a:rPr lang="en-US" dirty="0" err="1"/>
              <a:t>noget</a:t>
            </a:r>
            <a:r>
              <a:rPr lang="en-US" dirty="0"/>
              <a:t> </a:t>
            </a:r>
            <a:r>
              <a:rPr lang="en-US" dirty="0" err="1"/>
              <a:t>specifikt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990A0E3-1C91-3008-0299-E9A56FC48D5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5B2327-22C5-47AD-9A68-6DBA089BDBF0}" type="slidenum">
              <a:t>5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A1CCA1F-C363-067A-8D98-12DD68264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89A953C-194F-3840-7428-C6428C27F1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modsætning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hosted runners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Udnyttelse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eksisterende</a:t>
            </a:r>
            <a:r>
              <a:rPr lang="en-US" dirty="0"/>
              <a:t> compute power (din </a:t>
            </a:r>
            <a:r>
              <a:rPr lang="en-US" dirty="0" err="1"/>
              <a:t>egen</a:t>
            </a:r>
            <a:r>
              <a:rPr lang="en-US" dirty="0"/>
              <a:t> pc)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Opsætning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software </a:t>
            </a:r>
            <a:r>
              <a:rPr lang="en-US" dirty="0" err="1"/>
              <a:t>krav</a:t>
            </a:r>
            <a:r>
              <a:rPr lang="en-US" dirty="0"/>
              <a:t> </a:t>
            </a:r>
            <a:r>
              <a:rPr lang="en-US" dirty="0" err="1"/>
              <a:t>gennem</a:t>
            </a:r>
            <a:r>
              <a:rPr lang="en-US" dirty="0"/>
              <a:t> Docker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ventetid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Diagram!</a:t>
            </a:r>
            <a:endParaRPr lang="en-DK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DBCB3FA-0E7C-1DE2-A590-9B97E2B059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E55BFC-9878-466E-890C-CF2DBBCA38C7}" type="slidenum">
              <a:t>6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6F7ADAB-D7B4-9A40-7CD9-7E2FECC8A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A1E0951-A1CA-5E01-9D2D-CEC966AC21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a-DK" noProof="0" dirty="0" err="1"/>
              <a:t>Generate</a:t>
            </a:r>
            <a:r>
              <a:rPr lang="da-DK" noProof="0" dirty="0"/>
              <a:t> </a:t>
            </a:r>
            <a:r>
              <a:rPr lang="da-DK" noProof="0" dirty="0" err="1"/>
              <a:t>ID’s</a:t>
            </a:r>
            <a:endParaRPr lang="da-DK" noProof="0" dirty="0"/>
          </a:p>
          <a:p>
            <a:pPr marL="584101" lvl="1" indent="-342900">
              <a:buFontTx/>
              <a:buChar char="-"/>
            </a:pPr>
            <a:r>
              <a:rPr lang="da-DK" noProof="0" dirty="0"/>
              <a:t>Unik identifikation på dette test run</a:t>
            </a:r>
          </a:p>
          <a:p>
            <a:pPr marL="584101" lvl="1" indent="-342900">
              <a:buFontTx/>
              <a:buChar char="-"/>
            </a:pPr>
            <a:r>
              <a:rPr lang="da-DK" noProof="0" dirty="0"/>
              <a:t>UUID: Afgør test bruger &amp; andet</a:t>
            </a:r>
          </a:p>
          <a:p>
            <a:pPr marL="584101" lvl="1" indent="-342900">
              <a:buFontTx/>
              <a:buChar char="-"/>
            </a:pPr>
            <a:r>
              <a:rPr lang="da-DK" noProof="0" dirty="0" err="1"/>
              <a:t>ObjectID</a:t>
            </a:r>
            <a:r>
              <a:rPr lang="da-DK" noProof="0" dirty="0"/>
              <a:t>: Afgør test </a:t>
            </a:r>
            <a:r>
              <a:rPr lang="da-DK" noProof="0" dirty="0" err="1"/>
              <a:t>company</a:t>
            </a:r>
            <a:r>
              <a:rPr lang="da-DK" noProof="0" dirty="0"/>
              <a:t> i </a:t>
            </a:r>
            <a:r>
              <a:rPr lang="da-DK" noProof="0" dirty="0" err="1"/>
              <a:t>Mongo</a:t>
            </a:r>
            <a:endParaRPr lang="da-DK" noProof="0" dirty="0"/>
          </a:p>
          <a:p>
            <a:pPr marL="342900" lvl="0" indent="-342900">
              <a:buFontTx/>
              <a:buChar char="-"/>
            </a:pPr>
            <a:r>
              <a:rPr lang="da-DK" noProof="0" dirty="0"/>
              <a:t>Kompilering sker parallelt med ”</a:t>
            </a:r>
            <a:r>
              <a:rPr lang="da-DK" noProof="0" dirty="0" err="1"/>
              <a:t>Generate</a:t>
            </a:r>
            <a:r>
              <a:rPr lang="da-DK" noProof="0" dirty="0"/>
              <a:t>” og ”Set-up”</a:t>
            </a:r>
          </a:p>
          <a:p>
            <a:pPr marL="342900" lvl="0" indent="-342900">
              <a:buFontTx/>
              <a:buChar char="-"/>
            </a:pPr>
            <a:r>
              <a:rPr lang="da-DK" noProof="0" dirty="0"/>
              <a:t> </a:t>
            </a:r>
            <a:r>
              <a:rPr lang="da-DK" noProof="0" dirty="0" err="1"/>
              <a:t>Selenium</a:t>
            </a:r>
            <a:r>
              <a:rPr lang="da-DK" noProof="0" dirty="0"/>
              <a:t> Scripts i </a:t>
            </a:r>
            <a:r>
              <a:rPr lang="da-DK" noProof="0" dirty="0" err="1"/>
              <a:t>Xunit</a:t>
            </a:r>
            <a:r>
              <a:rPr lang="da-DK" noProof="0" dirty="0"/>
              <a:t> </a:t>
            </a:r>
            <a:r>
              <a:rPr lang="da-DK" noProof="0" dirty="0">
                <a:sym typeface="Wingdings" panose="05000000000000000000" pitchFamily="2" charset="2"/>
              </a:rPr>
              <a:t> hver fil køres parallelt med hinanden, så længe der er CPU tråde nok</a:t>
            </a:r>
          </a:p>
          <a:p>
            <a:pPr marL="584101" lvl="1" indent="-342900">
              <a:buFontTx/>
              <a:buChar char="-"/>
            </a:pPr>
            <a:r>
              <a:rPr lang="da-DK" noProof="0" dirty="0">
                <a:sym typeface="Wingdings" panose="05000000000000000000" pitchFamily="2" charset="2"/>
              </a:rPr>
              <a:t>Hver test case køres med hver browser type parallelt</a:t>
            </a:r>
          </a:p>
          <a:p>
            <a:pPr marL="342900" lvl="0" indent="-342900">
              <a:buFontTx/>
              <a:buChar char="-"/>
            </a:pPr>
            <a:r>
              <a:rPr lang="da-DK" noProof="0" dirty="0" err="1">
                <a:sym typeface="Wingdings" panose="05000000000000000000" pitchFamily="2" charset="2"/>
              </a:rPr>
              <a:t>Teardown</a:t>
            </a:r>
            <a:r>
              <a:rPr lang="da-DK" noProof="0" dirty="0">
                <a:sym typeface="Wingdings" panose="05000000000000000000" pitchFamily="2" charset="2"/>
              </a:rPr>
              <a:t> kører selvom andet i pipelinen fejler. For at sikre at test data ikke unødvendigt persisterer</a:t>
            </a:r>
            <a:endParaRPr lang="da-DK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4B3CB5F-C536-6852-AEE7-843C6191D37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AFCE68-3D94-40CD-9755-28BFF8648C11}" type="slidenum">
              <a:t>7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F81AE29-38A7-BF72-B4A9-1CA8042A7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73D86D1-F488-71AE-DB27-EA1817CAF3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Client: CI Server</a:t>
            </a:r>
          </a:p>
          <a:p>
            <a:pPr marL="342900" indent="-342900">
              <a:buFontTx/>
              <a:buChar char="-"/>
            </a:pPr>
            <a:r>
              <a:rPr lang="en-US" dirty="0"/>
              <a:t>Router: Reverse Proxy</a:t>
            </a:r>
          </a:p>
          <a:p>
            <a:pPr marL="342900" indent="-342900">
              <a:buFontTx/>
              <a:buChar char="-"/>
            </a:pPr>
            <a:r>
              <a:rPr lang="en-US" dirty="0"/>
              <a:t>Session Queue: Enqueued sessions, </a:t>
            </a:r>
            <a:r>
              <a:rPr lang="en-US" dirty="0" err="1"/>
              <a:t>hvis</a:t>
            </a:r>
            <a:r>
              <a:rPr lang="en-US" dirty="0"/>
              <a:t> sessions </a:t>
            </a:r>
            <a:r>
              <a:rPr lang="en-US" dirty="0" err="1"/>
              <a:t>overskrider</a:t>
            </a:r>
            <a:r>
              <a:rPr lang="en-US" dirty="0"/>
              <a:t> </a:t>
            </a:r>
            <a:r>
              <a:rPr lang="en-US" dirty="0" err="1"/>
              <a:t>mængden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tilgængelig</a:t>
            </a:r>
            <a:r>
              <a:rPr lang="en-US" dirty="0"/>
              <a:t> nodes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Distributor: </a:t>
            </a:r>
            <a:r>
              <a:rPr lang="en-US" dirty="0" err="1"/>
              <a:t>Registrer</a:t>
            </a:r>
            <a:r>
              <a:rPr lang="en-US" dirty="0"/>
              <a:t> nodes </a:t>
            </a:r>
            <a:r>
              <a:rPr lang="en-US" dirty="0" err="1"/>
              <a:t>til</a:t>
            </a:r>
            <a:r>
              <a:rPr lang="en-US" dirty="0"/>
              <a:t> gridded, </a:t>
            </a:r>
            <a:r>
              <a:rPr lang="en-US" dirty="0" err="1"/>
              <a:t>kender</a:t>
            </a:r>
            <a:r>
              <a:rPr lang="en-US" dirty="0"/>
              <a:t> nodes’ </a:t>
            </a:r>
            <a:r>
              <a:rPr lang="en-US" dirty="0" err="1"/>
              <a:t>evner</a:t>
            </a:r>
            <a:r>
              <a:rPr lang="en-US" dirty="0"/>
              <a:t>, starter nye sessions </a:t>
            </a:r>
            <a:r>
              <a:rPr lang="en-US" dirty="0" err="1"/>
              <a:t>fra</a:t>
            </a:r>
            <a:r>
              <a:rPr lang="en-US" dirty="0"/>
              <a:t> Queue</a:t>
            </a:r>
          </a:p>
          <a:p>
            <a:pPr marL="342900" indent="-342900">
              <a:buFontTx/>
              <a:buChar char="-"/>
            </a:pPr>
            <a:r>
              <a:rPr lang="en-US" dirty="0"/>
              <a:t>Forwarder sessions </a:t>
            </a:r>
            <a:r>
              <a:rPr lang="en-US" dirty="0" err="1"/>
              <a:t>til</a:t>
            </a:r>
            <a:r>
              <a:rPr lang="en-US" dirty="0"/>
              <a:t> den </a:t>
            </a:r>
            <a:r>
              <a:rPr lang="en-US" dirty="0" err="1"/>
              <a:t>specifikke</a:t>
            </a:r>
            <a:r>
              <a:rPr lang="en-US" dirty="0"/>
              <a:t> node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Event Bus: </a:t>
            </a:r>
            <a:r>
              <a:rPr lang="en-US" dirty="0" err="1"/>
              <a:t>ZeroMQ</a:t>
            </a:r>
            <a:r>
              <a:rPr lang="en-US" dirty="0"/>
              <a:t>, message </a:t>
            </a:r>
            <a:r>
              <a:rPr lang="en-US" dirty="0" err="1"/>
              <a:t>brokeren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amqp</a:t>
            </a:r>
            <a:r>
              <a:rPr lang="en-US" dirty="0"/>
              <a:t> </a:t>
            </a:r>
            <a:r>
              <a:rPr lang="en-US" dirty="0" err="1"/>
              <a:t>kommunikationen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Nodes: </a:t>
            </a:r>
            <a:r>
              <a:rPr lang="en-US" dirty="0" err="1"/>
              <a:t>Containere</a:t>
            </a:r>
            <a:r>
              <a:rPr lang="en-US" dirty="0"/>
              <a:t> med </a:t>
            </a:r>
            <a:r>
              <a:rPr lang="en-US" dirty="0" err="1"/>
              <a:t>specifikke</a:t>
            </a:r>
            <a:r>
              <a:rPr lang="en-US" dirty="0"/>
              <a:t> </a:t>
            </a:r>
            <a:r>
              <a:rPr lang="en-US" dirty="0" err="1"/>
              <a:t>browsere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compute power.</a:t>
            </a:r>
          </a:p>
          <a:p>
            <a:pPr marL="584101" lvl="1" indent="-342900">
              <a:buFontTx/>
              <a:buChar char="-"/>
            </a:pPr>
            <a:r>
              <a:rPr lang="en-US" dirty="0" err="1"/>
              <a:t>Registrerer</a:t>
            </a:r>
            <a:r>
              <a:rPr lang="en-US" dirty="0"/>
              <a:t> sig </a:t>
            </a:r>
            <a:r>
              <a:rPr lang="en-US" dirty="0" err="1"/>
              <a:t>selv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griddet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entrypoint</a:t>
            </a:r>
            <a:endParaRPr lang="en-US" dirty="0"/>
          </a:p>
          <a:p>
            <a:pPr marL="584101" lvl="1" indent="-342900">
              <a:buFontTx/>
              <a:buChar char="-"/>
            </a:pPr>
            <a:r>
              <a:rPr lang="en-US" dirty="0" err="1"/>
              <a:t>Gør</a:t>
            </a:r>
            <a:r>
              <a:rPr lang="en-US" dirty="0"/>
              <a:t> rede for </a:t>
            </a:r>
            <a:r>
              <a:rPr lang="en-US" dirty="0" err="1"/>
              <a:t>dynamisk</a:t>
            </a:r>
            <a:r>
              <a:rPr lang="en-US" dirty="0"/>
              <a:t> </a:t>
            </a:r>
            <a:r>
              <a:rPr lang="en-US" dirty="0" err="1"/>
              <a:t>skalering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DK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AFEAA1-B078-12F2-51D5-CA5F6A7C9ED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06D699-B8D4-47A7-9AA1-11398E71538E}" type="slidenum">
              <a:t>8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4000F13-D393-A1CC-5C44-1D3D37AC3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21E1995-4B6C-3E73-A0D1-8E1DBAEC90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Tests </a:t>
            </a:r>
            <a:r>
              <a:rPr lang="en-US" dirty="0" err="1"/>
              <a:t>fra</a:t>
            </a:r>
            <a:r>
              <a:rPr lang="en-US" dirty="0"/>
              <a:t> CI </a:t>
            </a:r>
            <a:r>
              <a:rPr lang="en-US" dirty="0" err="1"/>
              <a:t>Serveren</a:t>
            </a:r>
            <a:r>
              <a:rPr lang="en-US" dirty="0"/>
              <a:t>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Selenium </a:t>
            </a:r>
            <a:r>
              <a:rPr lang="en-US" dirty="0" err="1"/>
              <a:t>Griddet</a:t>
            </a:r>
            <a:r>
              <a:rPr lang="en-US" dirty="0"/>
              <a:t> deployed I Azure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Managed Kubernetes</a:t>
            </a:r>
          </a:p>
          <a:p>
            <a:pPr marL="584101" lvl="1" indent="-342900">
              <a:buFontTx/>
              <a:buChar char="-"/>
            </a:pPr>
            <a:r>
              <a:rPr lang="en-US" dirty="0" err="1"/>
              <a:t>Abstraherer</a:t>
            </a:r>
            <a:r>
              <a:rPr lang="en-US" dirty="0"/>
              <a:t> </a:t>
            </a:r>
            <a:r>
              <a:rPr lang="en-US" dirty="0" err="1"/>
              <a:t>kompleksiteten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et container </a:t>
            </a:r>
            <a:r>
              <a:rPr lang="en-US" dirty="0" err="1"/>
              <a:t>orkestrerings</a:t>
            </a:r>
            <a:r>
              <a:rPr lang="en-US" dirty="0"/>
              <a:t> </a:t>
            </a:r>
            <a:r>
              <a:rPr lang="en-US" dirty="0" err="1"/>
              <a:t>værktøj</a:t>
            </a:r>
            <a:endParaRPr lang="en-US" dirty="0"/>
          </a:p>
          <a:p>
            <a:pPr marL="584101" lvl="1" indent="-342900">
              <a:buFontTx/>
              <a:buChar char="-"/>
            </a:pPr>
            <a:r>
              <a:rPr lang="en-US" dirty="0"/>
              <a:t>Mange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gevinsterne</a:t>
            </a:r>
            <a:endParaRPr lang="en-US" dirty="0"/>
          </a:p>
          <a:p>
            <a:pPr marL="1041301" lvl="2" indent="-342900">
              <a:buFontTx/>
              <a:buChar char="-"/>
            </a:pPr>
            <a:r>
              <a:rPr lang="en-US" dirty="0"/>
              <a:t>Zero downtime</a:t>
            </a:r>
          </a:p>
          <a:p>
            <a:pPr marL="1041301" lvl="2" indent="-342900">
              <a:buFontTx/>
              <a:buChar char="-"/>
            </a:pPr>
            <a:r>
              <a:rPr lang="en-US" dirty="0" err="1"/>
              <a:t>Dynamisk</a:t>
            </a:r>
            <a:r>
              <a:rPr lang="en-US" dirty="0"/>
              <a:t> </a:t>
            </a:r>
            <a:r>
              <a:rPr lang="en-US" dirty="0" err="1"/>
              <a:t>skalering</a:t>
            </a:r>
            <a:endParaRPr lang="en-US" dirty="0"/>
          </a:p>
          <a:p>
            <a:pPr marL="698401" lvl="2" indent="0">
              <a:buFontTx/>
              <a:buNone/>
            </a:pPr>
            <a:endParaRPr lang="en-US" dirty="0"/>
          </a:p>
          <a:p>
            <a:pPr marL="342900" lvl="0" indent="-342900">
              <a:buFontTx/>
              <a:buChar char="-"/>
            </a:pPr>
            <a:r>
              <a:rPr lang="en-US" dirty="0"/>
              <a:t>Deployed med Bicep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IaC</a:t>
            </a:r>
            <a:endParaRPr lang="en-US" dirty="0"/>
          </a:p>
          <a:p>
            <a:pPr marL="342900" lvl="0" indent="-342900">
              <a:buFontTx/>
              <a:buChar char="-"/>
            </a:pPr>
            <a:r>
              <a:rPr lang="en-US" dirty="0" err="1"/>
              <a:t>Orkestreret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med Aspire,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genererede</a:t>
            </a:r>
            <a:r>
              <a:rPr lang="en-US" dirty="0"/>
              <a:t> </a:t>
            </a:r>
            <a:r>
              <a:rPr lang="en-US" dirty="0" err="1"/>
              <a:t>IaC</a:t>
            </a:r>
            <a:endParaRPr lang="en-US" dirty="0"/>
          </a:p>
          <a:p>
            <a:pPr marL="584101" lvl="1" indent="-342900">
              <a:buFontTx/>
              <a:buChar char="-"/>
            </a:pPr>
            <a:r>
              <a:rPr lang="en-US" dirty="0" err="1"/>
              <a:t>Dokumentation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automatiseret</a:t>
            </a:r>
            <a:r>
              <a:rPr lang="en-US" dirty="0"/>
              <a:t> drift</a:t>
            </a:r>
          </a:p>
          <a:p>
            <a:pPr marL="584101" lvl="1" indent="-342900">
              <a:buFontTx/>
              <a:buChar char="-"/>
            </a:pPr>
            <a:r>
              <a:rPr lang="en-US" dirty="0"/>
              <a:t>Aspire </a:t>
            </a:r>
            <a:r>
              <a:rPr lang="en-US" dirty="0">
                <a:sym typeface="Wingdings" panose="05000000000000000000" pitchFamily="2" charset="2"/>
              </a:rPr>
              <a:t> Cloud-native </a:t>
            </a:r>
            <a:r>
              <a:rPr lang="en-US" dirty="0" err="1">
                <a:sym typeface="Wingdings" panose="05000000000000000000" pitchFamily="2" charset="2"/>
              </a:rPr>
              <a:t>løsning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lokalt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strømliner</a:t>
            </a:r>
            <a:r>
              <a:rPr lang="en-US" dirty="0">
                <a:sym typeface="Wingdings" panose="05000000000000000000" pitchFamily="2" charset="2"/>
              </a:rPr>
              <a:t> deployment </a:t>
            </a:r>
            <a:r>
              <a:rPr lang="en-US" dirty="0" err="1">
                <a:sym typeface="Wingdings" panose="05000000000000000000" pitchFamily="2" charset="2"/>
              </a:rPr>
              <a:t>processen</a:t>
            </a:r>
            <a:endParaRPr lang="en-US" dirty="0"/>
          </a:p>
          <a:p>
            <a:pPr marL="342900" lvl="0" indent="-34290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45D6CBB-7B90-EB78-6AF6-42193B5CBE6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5A5BDA-FBC4-496F-B6A1-0D7A901E8804}" type="slidenum">
              <a:t>9</a:t>
            </a:fld>
            <a:endParaRPr lang="da-DK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F90DE781-42A3-ABE3-7598-A039D416B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EDC095B-ACAC-5E61-9E9A-BF1F2C0197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Strømline</a:t>
            </a:r>
            <a:r>
              <a:rPr lang="en-US" dirty="0"/>
              <a:t> </a:t>
            </a:r>
            <a:r>
              <a:rPr lang="en-US" dirty="0" err="1"/>
              <a:t>processen</a:t>
            </a:r>
            <a:r>
              <a:rPr lang="en-US" dirty="0"/>
              <a:t> I at </a:t>
            </a:r>
            <a:r>
              <a:rPr lang="en-US" dirty="0" err="1"/>
              <a:t>undersøge</a:t>
            </a:r>
            <a:r>
              <a:rPr lang="en-US" dirty="0"/>
              <a:t> </a:t>
            </a:r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forårsaget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fejlet</a:t>
            </a:r>
            <a:r>
              <a:rPr lang="en-US" dirty="0"/>
              <a:t> acceptance test</a:t>
            </a:r>
          </a:p>
          <a:p>
            <a:pPr marL="342900" indent="-342900">
              <a:buFontTx/>
              <a:buChar char="-"/>
            </a:pPr>
            <a:r>
              <a:rPr lang="en-US" dirty="0"/>
              <a:t>Acceptance </a:t>
            </a:r>
            <a:r>
              <a:rPr lang="en-US" dirty="0" err="1"/>
              <a:t>testene</a:t>
            </a:r>
            <a:r>
              <a:rPr lang="en-US" dirty="0"/>
              <a:t> </a:t>
            </a:r>
            <a:r>
              <a:rPr lang="en-US" dirty="0" err="1"/>
              <a:t>formuleret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adskillige</a:t>
            </a:r>
            <a:r>
              <a:rPr lang="en-US" dirty="0"/>
              <a:t> </a:t>
            </a:r>
            <a:r>
              <a:rPr lang="en-US" dirty="0" err="1"/>
              <a:t>sammenhørige</a:t>
            </a:r>
            <a:r>
              <a:rPr lang="en-US" dirty="0"/>
              <a:t> steps</a:t>
            </a:r>
          </a:p>
          <a:p>
            <a:pPr marL="584101" lvl="1" indent="-34290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modsætning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unit test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Tests </a:t>
            </a:r>
            <a:r>
              <a:rPr lang="en-US" dirty="0" err="1"/>
              <a:t>kører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længere</a:t>
            </a:r>
            <a:r>
              <a:rPr lang="en-US" dirty="0"/>
              <a:t> headless</a:t>
            </a:r>
          </a:p>
          <a:p>
            <a:pPr marL="584101" lvl="1" indent="-342900">
              <a:buFontTx/>
              <a:buChar char="-"/>
            </a:pP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gavn</a:t>
            </a:r>
            <a:r>
              <a:rPr lang="en-US" dirty="0"/>
              <a:t> for at </a:t>
            </a:r>
            <a:r>
              <a:rPr lang="en-US" dirty="0" err="1"/>
              <a:t>tage</a:t>
            </a:r>
            <a:r>
              <a:rPr lang="en-US" dirty="0"/>
              <a:t> et screenshot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hvad</a:t>
            </a:r>
            <a:r>
              <a:rPr lang="en-US" dirty="0"/>
              <a:t> Selenium </a:t>
            </a:r>
            <a:r>
              <a:rPr lang="en-US" dirty="0" err="1"/>
              <a:t>Node’en</a:t>
            </a:r>
            <a:r>
              <a:rPr lang="en-US" dirty="0"/>
              <a:t> ser da </a:t>
            </a:r>
            <a:r>
              <a:rPr lang="en-US" dirty="0" err="1"/>
              <a:t>testen</a:t>
            </a:r>
            <a:r>
              <a:rPr lang="en-US" dirty="0"/>
              <a:t> </a:t>
            </a:r>
            <a:r>
              <a:rPr lang="en-US" dirty="0" err="1"/>
              <a:t>fejlet</a:t>
            </a:r>
            <a:r>
              <a:rPr lang="en-US" dirty="0"/>
              <a:t>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Gem HTML DOM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fejl</a:t>
            </a:r>
            <a:r>
              <a:rPr lang="en-US" dirty="0"/>
              <a:t> </a:t>
            </a:r>
            <a:r>
              <a:rPr lang="en-US" dirty="0" err="1"/>
              <a:t>tidspunktet</a:t>
            </a:r>
            <a:endParaRPr lang="en-US" dirty="0"/>
          </a:p>
          <a:p>
            <a:pPr marL="342900" lvl="0" indent="-342900">
              <a:buFontTx/>
              <a:buChar char="-"/>
            </a:pPr>
            <a:r>
              <a:rPr lang="en-US" dirty="0" err="1"/>
              <a:t>Gemt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File Storage (</a:t>
            </a:r>
            <a:r>
              <a:rPr lang="en-US" dirty="0" err="1"/>
              <a:t>ligesom</a:t>
            </a:r>
            <a:r>
              <a:rPr lang="en-US" dirty="0"/>
              <a:t> Docker Volume men </a:t>
            </a:r>
            <a:r>
              <a:rPr lang="en-US" dirty="0" err="1"/>
              <a:t>på</a:t>
            </a:r>
            <a:r>
              <a:rPr lang="en-US" dirty="0"/>
              <a:t> cloud)</a:t>
            </a:r>
            <a:endParaRPr lang="en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59D8-14A4-4B41-37AF-F02626A4EC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9464A-7A52-FA31-5854-5931ECCA2B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50B45-2EAD-AFF4-4410-CA14CA076C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15EA0-4301-D699-5855-9CDE8DDAFF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F67DC-7D91-AB45-66C5-D721E9F7C3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3CF43-2B7F-4FD6-881D-F0F34A35108E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649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966B-F1B6-22EE-ED9F-69D5FCABF2A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98740-B1B2-E3AD-685B-17AB0513DED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42D57-E5FB-62D2-45EB-7A3A314322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E897-6045-20D9-17AB-D68C08BC6F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DFD2-A039-DBB9-4EEA-B78763C6B7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F9F740-F379-4DFA-9AE8-102F33ACBB6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6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A336C-C5B1-5F62-392B-A0096B59BE6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89797" y="269876"/>
            <a:ext cx="2249488" cy="4770433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179BD-73ED-2406-5155-14812449817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39752" y="269876"/>
            <a:ext cx="6597652" cy="477043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2A74-4CD6-E924-88B2-A57FE224A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B143-BCC3-2973-FF2F-5366258817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16D47-291F-BC01-82F2-9E8414BCD8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C1EFBA-0D04-412B-8F72-E85BFE2F306E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3742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071" y="1491149"/>
            <a:ext cx="7812484" cy="1509084"/>
          </a:xfrm>
        </p:spPr>
        <p:txBody>
          <a:bodyPr anchor="b">
            <a:normAutofit/>
          </a:bodyPr>
          <a:lstStyle>
            <a:lvl1pPr algn="l">
              <a:defRPr sz="4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071" y="3003292"/>
            <a:ext cx="7812484" cy="567055"/>
          </a:xfrm>
        </p:spPr>
        <p:txBody>
          <a:bodyPr>
            <a:normAutofit/>
          </a:bodyPr>
          <a:lstStyle>
            <a:lvl1pPr marL="0" indent="0" algn="l">
              <a:buNone/>
              <a:defRPr sz="165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806" y="3567310"/>
            <a:ext cx="2406749" cy="309773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4070" y="3575180"/>
            <a:ext cx="5292328" cy="301904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78414" y="1183115"/>
            <a:ext cx="2268141" cy="301904"/>
          </a:xfrm>
        </p:spPr>
        <p:txBody>
          <a:bodyPr/>
          <a:lstStyle/>
          <a:p>
            <a:pPr lvl="0"/>
            <a:fld id="{2298230E-3407-42FC-B933-5E448925E8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377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D628BD-E5E7-4F35-9532-0428951BDF0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450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623061"/>
            <a:ext cx="8946554" cy="2316785"/>
          </a:xfrm>
        </p:spPr>
        <p:txBody>
          <a:bodyPr anchor="b">
            <a:normAutofit/>
          </a:bodyPr>
          <a:lstStyle>
            <a:lvl1pPr algn="r">
              <a:defRPr sz="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053" y="3011167"/>
            <a:ext cx="8673538" cy="790202"/>
          </a:xfrm>
        </p:spPr>
        <p:txBody>
          <a:bodyPr>
            <a:normAutofit/>
          </a:bodyPr>
          <a:lstStyle>
            <a:lvl1pPr marL="0" indent="0" algn="r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61168" y="315031"/>
            <a:ext cx="2406749" cy="301904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035" y="315032"/>
            <a:ext cx="5780726" cy="301028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81324" y="315031"/>
            <a:ext cx="532266" cy="301904"/>
          </a:xfrm>
        </p:spPr>
        <p:txBody>
          <a:bodyPr/>
          <a:lstStyle/>
          <a:p>
            <a:pPr lvl="0"/>
            <a:fld id="{F2B06DEE-282A-41E5-B897-977051DD6E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857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5" y="1814576"/>
            <a:ext cx="4410273" cy="3327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7" y="1814576"/>
            <a:ext cx="4410273" cy="3327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C1BC3F-29BB-4B25-8193-F6D4D91E740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647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149" y="630061"/>
            <a:ext cx="7119441" cy="1071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055" y="1805681"/>
            <a:ext cx="4200253" cy="681253"/>
          </a:xfrm>
        </p:spPr>
        <p:txBody>
          <a:bodyPr anchor="b">
            <a:normAutofit/>
          </a:bodyPr>
          <a:lstStyle>
            <a:lvl1pPr marL="0" indent="0">
              <a:buNone/>
              <a:defRPr sz="2315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7036" y="2590251"/>
            <a:ext cx="4391897" cy="255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2328" y="1805681"/>
            <a:ext cx="4221262" cy="681253"/>
          </a:xfrm>
        </p:spPr>
        <p:txBody>
          <a:bodyPr anchor="b">
            <a:normAutofit/>
          </a:bodyPr>
          <a:lstStyle>
            <a:lvl1pPr marL="0" indent="0">
              <a:buNone/>
              <a:defRPr sz="2315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590251"/>
            <a:ext cx="4410273" cy="255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78A0C-5B78-4593-97FF-B7F5110832B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710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319827-EAAC-43B4-9F98-804EBCF75EE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0341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4475BE-5B92-4CED-90FF-8ACCDBE8FE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90221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1260122"/>
            <a:ext cx="3402211" cy="1323128"/>
          </a:xfrm>
        </p:spPr>
        <p:txBody>
          <a:bodyPr anchor="b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462" y="617460"/>
            <a:ext cx="5383128" cy="452447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5" y="2583250"/>
            <a:ext cx="3402211" cy="2558681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3F1730-6B0D-40AD-BD91-4A7449832BC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671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7960-2983-AE52-0270-57FAB25F70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B6E5-C1B5-93CF-AABB-24738A7BEA9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1AFD9-D9AC-3EF3-AB8B-697BCD7434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B777-5032-15C9-9817-4EB0383EF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685C-6044-45E5-DE68-7F3454D503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7B2F3F-8172-4132-85AD-CEE309D9B682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5758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1260122"/>
            <a:ext cx="5682952" cy="1323128"/>
          </a:xfrm>
        </p:spPr>
        <p:txBody>
          <a:bodyPr anchor="b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9852" y="621166"/>
            <a:ext cx="3013738" cy="4520765"/>
          </a:xfrm>
        </p:spPr>
        <p:txBody>
          <a:bodyPr anchor="t"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5" y="2583250"/>
            <a:ext cx="5682952" cy="2558681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5D50D2-0189-4A40-9B7B-218FAB7FD9A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452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16" y="3884021"/>
            <a:ext cx="8947906" cy="677485"/>
          </a:xfrm>
        </p:spPr>
        <p:txBody>
          <a:bodyPr anchor="b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68" y="778431"/>
            <a:ext cx="8947745" cy="2875924"/>
          </a:xfrm>
        </p:spPr>
        <p:txBody>
          <a:bodyPr anchor="t"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5" y="4561507"/>
            <a:ext cx="8946555" cy="580424"/>
          </a:xfrm>
        </p:spPr>
        <p:txBody>
          <a:bodyPr/>
          <a:lstStyle>
            <a:lvl1pPr marL="0" indent="0" algn="l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041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23060"/>
            <a:ext cx="8946555" cy="2317225"/>
          </a:xfrm>
        </p:spPr>
        <p:txBody>
          <a:bodyPr anchor="ctr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053" y="3017293"/>
            <a:ext cx="8376143" cy="826080"/>
          </a:xfrm>
        </p:spPr>
        <p:txBody>
          <a:bodyPr anchor="ctr"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61168" y="315031"/>
            <a:ext cx="2406749" cy="301904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7035" y="314155"/>
            <a:ext cx="5780726" cy="301904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81324" y="315031"/>
            <a:ext cx="532266" cy="301904"/>
          </a:xfrm>
        </p:spPr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3323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53" y="623060"/>
            <a:ext cx="8393520" cy="2153532"/>
          </a:xfrm>
        </p:spPr>
        <p:txBody>
          <a:bodyPr anchor="ctr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78065" y="2782816"/>
            <a:ext cx="7931494" cy="367489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053" y="3274219"/>
            <a:ext cx="8393520" cy="562153"/>
          </a:xfrm>
        </p:spPr>
        <p:txBody>
          <a:bodyPr anchor="ctr">
            <a:normAutofit/>
          </a:bodyPr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61168" y="315031"/>
            <a:ext cx="2406749" cy="301904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7035" y="314155"/>
            <a:ext cx="5780726" cy="301904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81324" y="315031"/>
            <a:ext cx="532266" cy="301904"/>
          </a:xfrm>
        </p:spPr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extBox 8"/>
          <p:cNvSpPr txBox="1"/>
          <p:nvPr/>
        </p:nvSpPr>
        <p:spPr>
          <a:xfrm>
            <a:off x="393775" y="771825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1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2013" y="2233567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482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76" y="929962"/>
            <a:ext cx="8389099" cy="2076915"/>
          </a:xfrm>
        </p:spPr>
        <p:txBody>
          <a:bodyPr anchor="b"/>
          <a:lstStyle>
            <a:lvl1pPr algn="l">
              <a:defRPr sz="26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053" y="3016616"/>
            <a:ext cx="8387832" cy="826757"/>
          </a:xfrm>
        </p:spPr>
        <p:txBody>
          <a:bodyPr anchor="t"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61168" y="313281"/>
            <a:ext cx="2406749" cy="301904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7035" y="313281"/>
            <a:ext cx="5780726" cy="301904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81324" y="315031"/>
            <a:ext cx="532266" cy="301904"/>
          </a:xfrm>
        </p:spPr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422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394149" y="630061"/>
            <a:ext cx="7119441" cy="10781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67035" y="1820794"/>
            <a:ext cx="2857857" cy="510432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67034" y="2401645"/>
            <a:ext cx="2857857" cy="2740296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2224" y="1820176"/>
            <a:ext cx="2857857" cy="518051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610618" y="2401233"/>
            <a:ext cx="2857857" cy="2740698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57413" y="1813175"/>
            <a:ext cx="2857857" cy="518051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657414" y="2401645"/>
            <a:ext cx="2857857" cy="2740296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0639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94149" y="630061"/>
            <a:ext cx="7119441" cy="1071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69365" y="3465336"/>
            <a:ext cx="2853847" cy="564546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69365" y="1953190"/>
            <a:ext cx="2853847" cy="126012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69365" y="4029881"/>
            <a:ext cx="2853847" cy="1112050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6742" y="3465336"/>
            <a:ext cx="2851658" cy="564546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616741" y="1953190"/>
            <a:ext cx="2851659" cy="126012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16742" y="4029881"/>
            <a:ext cx="2851658" cy="1112050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55702" y="3465336"/>
            <a:ext cx="2857888" cy="564546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655804" y="1953190"/>
            <a:ext cx="2850785" cy="126012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655702" y="4029879"/>
            <a:ext cx="2854561" cy="1112050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9124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7035" y="1814576"/>
            <a:ext cx="8946555" cy="3327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6090EB-1A46-486A-BACB-ACBBBD49681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3598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601"/>
            <a:ext cx="10080625" cy="205294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12485" y="616059"/>
            <a:ext cx="1701105" cy="322731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053" y="616060"/>
            <a:ext cx="6783421" cy="3227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61168" y="314155"/>
            <a:ext cx="2406749" cy="301904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035" y="315031"/>
            <a:ext cx="5780726" cy="301904"/>
          </a:xfrm>
        </p:spPr>
        <p:txBody>
          <a:bodyPr/>
          <a:lstStyle/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81324" y="315031"/>
            <a:ext cx="532266" cy="301904"/>
          </a:xfrm>
        </p:spPr>
        <p:txBody>
          <a:bodyPr/>
          <a:lstStyle/>
          <a:p>
            <a:pPr lvl="0"/>
            <a:fld id="{B2AA0D6C-12B3-4EA0-AA52-B6494B3CBB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342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D1B5-5D5B-D83C-D9EC-07BCB4ECE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F1BF7-E70B-A8B6-14E2-173D93D7A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D803A-AEF0-B898-0B2E-87722EA41A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2B95-32BE-F963-A747-AA54772F83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5D6F-5D61-7C51-FC35-A668F190DF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128EF-8499-4E79-BDFB-1B53B0843027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383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1D4F-FE17-CC65-C7CD-8DD7BF774D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DA14-1FE1-BCAF-F119-EB72CCE36F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1439859"/>
            <a:ext cx="4422779" cy="36004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A6854-3A6C-9F5A-064D-DA8FEB435F0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439859"/>
            <a:ext cx="4424360" cy="36004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4EAAC-7747-E59B-8B7A-2448BACD6D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32E5A-261E-CEB3-37C0-42146DAB7C1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B9367-12F4-5B66-CFB6-A38AB7D3A1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01B031-0515-4924-938A-250D0D31B55F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287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8193-A002-A825-61F6-3517D3600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0F338-663B-24D2-4225-D93A4E49E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7343B-9CF6-92F9-55A9-98223F1ACE2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6BE1A-FD6B-FFFB-B873-D4C586FCA70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0CDCC-F8FF-D71C-9325-85E92F3962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4CE4E-B056-2E7D-C6F1-A43914C05D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0BBFC-C92D-6EE6-B3E4-3AFF1E5485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EBAA2-9A78-8BFB-4D1A-85E0E82D8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4CD82-48D4-43D5-867F-585603AA6843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527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DF66-975A-31C5-58BD-BE9B0BDF57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F13AB-6EF7-6139-BF63-00FEB5B2E9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2196C-E6EE-7AB7-B21D-2C8C9EFBFA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8BE0-3C4B-9081-5539-7A88959C6F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01AA84-EE39-4498-AF59-CC2C5DEBD845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808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6B931-2B55-C566-F205-7FCF451E23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EC075-AEA5-E251-E2C3-43A36B024D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17E4-8FE7-CD33-AFA5-F6E6540058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1F1869-D9A9-4EFE-B0CF-8979434DD9ED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417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E4CB-06F0-B27B-B82D-1CC9ACA3D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CDAB-862C-B069-D630-6A2E07E109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FCD55-9DE1-B760-A48F-E1758AFD93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FA590-A1D5-B12A-AF23-F98D904A7B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0CD5F-1205-0EDA-A835-90DDB4B392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FA220-A3CE-9D7A-55DA-6FA2ECDD7F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4902B0-FCDC-452C-AD10-B62A7820454E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988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896F-2771-23CF-E730-913EBC8174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46E57-3233-4FF3-813B-15CE2C566C6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lang="en-DK" sz="3200"/>
            </a:lvl1pPr>
          </a:lstStyle>
          <a:p>
            <a:pPr lvl="0"/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5D49E-E00D-C767-500D-E1C5F9E0583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15F2-6C05-B425-8DFF-8B743F9222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2EB72-570F-8F0B-9571-EF17FB504B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44847-04BF-D2A3-0E77-BF954D2BCB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3E7319-827B-45E6-933B-13E46ACAEA20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503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7DEDA1-6F45-887F-C7EB-94B241726CF6}"/>
              </a:ext>
            </a:extLst>
          </p:cNvPr>
          <p:cNvSpPr/>
          <p:nvPr/>
        </p:nvSpPr>
        <p:spPr>
          <a:xfrm>
            <a:off x="0" y="356"/>
            <a:ext cx="10079998" cy="566963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gradFill>
            <a:gsLst>
              <a:gs pos="0">
                <a:srgbClr val="000032"/>
              </a:gs>
              <a:gs pos="100000">
                <a:srgbClr val="F60063"/>
              </a:gs>
            </a:gsLst>
            <a:lin ang="5280000"/>
          </a:gra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4A39FCC-A18B-BF9F-8EC0-584B3603302A}"/>
              </a:ext>
            </a:extLst>
          </p:cNvPr>
          <p:cNvSpPr/>
          <p:nvPr/>
        </p:nvSpPr>
        <p:spPr>
          <a:xfrm flipH="1">
            <a:off x="-3236" y="0"/>
            <a:ext cx="10080363" cy="567035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886B40-26F7-CA0F-EB12-98F5A088A6D6}"/>
              </a:ext>
            </a:extLst>
          </p:cNvPr>
          <p:cNvSpPr/>
          <p:nvPr/>
        </p:nvSpPr>
        <p:spPr>
          <a:xfrm>
            <a:off x="0" y="1260363"/>
            <a:ext cx="10259997" cy="449964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0D89F-E47C-1996-E034-786D91C24D33}"/>
              </a:ext>
            </a:extLst>
          </p:cNvPr>
          <p:cNvSpPr txBox="1"/>
          <p:nvPr/>
        </p:nvSpPr>
        <p:spPr>
          <a:xfrm>
            <a:off x="180356" y="5130360"/>
            <a:ext cx="2340004" cy="3923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5903-08BE-5538-2983-DF7F849B2FBB}"/>
              </a:ext>
            </a:extLst>
          </p:cNvPr>
          <p:cNvSpPr txBox="1"/>
          <p:nvPr/>
        </p:nvSpPr>
        <p:spPr>
          <a:xfrm>
            <a:off x="7560359" y="5130360"/>
            <a:ext cx="2340004" cy="3923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73A664-B207-4746-B235-F10B9AD5D9FE}" type="slidenum">
              <a:t>‹#›</a:t>
            </a:fld>
            <a:endParaRPr lang="da-DK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10FD60-1F3C-E21C-A597-BFE6DF887F10}"/>
              </a:ext>
            </a:extLst>
          </p:cNvPr>
          <p:cNvSpPr/>
          <p:nvPr/>
        </p:nvSpPr>
        <p:spPr>
          <a:xfrm>
            <a:off x="1440362" y="1080363"/>
            <a:ext cx="1439997" cy="12599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FFF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26A39F-3D12-0EF8-3706-D30D10402484}"/>
              </a:ext>
            </a:extLst>
          </p:cNvPr>
          <p:cNvSpPr/>
          <p:nvPr/>
        </p:nvSpPr>
        <p:spPr>
          <a:xfrm>
            <a:off x="7380360" y="3960357"/>
            <a:ext cx="1439997" cy="12599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FFF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C0674F-F56D-F263-E41D-D4E3C2EBA62A}"/>
              </a:ext>
            </a:extLst>
          </p:cNvPr>
          <p:cNvSpPr/>
          <p:nvPr/>
        </p:nvSpPr>
        <p:spPr>
          <a:xfrm>
            <a:off x="540355" y="1080363"/>
            <a:ext cx="719998" cy="7199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77F657-8992-3DCA-3E9C-7FEFA07EC6FB}"/>
              </a:ext>
            </a:extLst>
          </p:cNvPr>
          <p:cNvSpPr/>
          <p:nvPr/>
        </p:nvSpPr>
        <p:spPr>
          <a:xfrm>
            <a:off x="356" y="1260363"/>
            <a:ext cx="719998" cy="7199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FFFF">
              <a:alpha val="10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6EF3B971-36BA-FF9F-7286-D630AA4DB3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270004"/>
            <a:ext cx="9000000" cy="99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da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1DEDE4-566D-30B5-6510-48FE40B13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439997"/>
            <a:ext cx="9000000" cy="3600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595F92B-C56D-BE76-4953-A2DC3B69F79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79999" y="5130003"/>
            <a:ext cx="2340004" cy="3923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da-DK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06F387-AEAE-DA12-7CF0-AA1848686BF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20002" y="5130003"/>
            <a:ext cx="3240002" cy="3923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da-DK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DBC98B-CABA-6BA7-E369-FB498F0700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60003" y="5130003"/>
            <a:ext cx="2340004" cy="3923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a-DK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DC5A364E-41A5-47C5-B8DA-44B817EC3DD7}" type="slidenum"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da-DK" sz="3300" b="0" i="0" u="none" strike="noStrike" kern="1200" cap="none" spc="0" baseline="0">
          <a:solidFill>
            <a:srgbClr val="FFFFFF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06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119186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4149" y="632023"/>
            <a:ext cx="7119441" cy="106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5" y="1814577"/>
            <a:ext cx="8946555" cy="332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6841" y="5255760"/>
            <a:ext cx="2406749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035" y="5255343"/>
            <a:ext cx="64263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449" y="315031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C5A364E-41A5-47C5-B8DA-44B817EC3DD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5007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r" defTabSz="756026" rtl="0" eaLnBrk="1" latinLnBrk="0" hangingPunct="1">
        <a:lnSpc>
          <a:spcPct val="90000"/>
        </a:lnSpc>
        <a:spcBef>
          <a:spcPct val="0"/>
        </a:spcBef>
        <a:buNone/>
        <a:defRPr sz="3307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jerregaard/BetterBoard-BA/blob/master/src/nginx-proxy/default.con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ndersBjerregaard/BetterBoard-BA/blob/master/src/WebDriverTests/WebDriverXUnit/Tests/MeetingTests.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jerregaard/BetterBoard-BA/blob/master/src/WebDriverTests/WebDriverXUnit/Helpers/WebElementFinder.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hyperlink" Target="https://github.com/AndersBjerregaard/BetterBoard-BA/blob/master/src/WebDriverTests/WebDriverXUnit/WindowDrivers/NavBarWindow.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jerregaard/BetterBoard-BA/blob/master/src/WebDriverTests/WebDriverXUnit/Extensions/RemoteWebDriverExtensions.c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9C0-8560-26C9-50FB-8CE96BF682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10080625" cy="140335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 b="1" dirty="0">
                <a:solidFill>
                  <a:srgbClr val="77CAEE"/>
                </a:solidFill>
              </a:rPr>
              <a:t>Anders Nielsen</a:t>
            </a:r>
            <a:br>
              <a:rPr lang="da-DK" b="1" dirty="0">
                <a:solidFill>
                  <a:srgbClr val="77CAEE"/>
                </a:solidFill>
              </a:rPr>
            </a:br>
            <a:br>
              <a:rPr lang="da-DK" b="1" dirty="0">
                <a:solidFill>
                  <a:srgbClr val="77CAEE"/>
                </a:solidFill>
              </a:rPr>
            </a:br>
            <a:r>
              <a:rPr lang="da-DK" b="1" dirty="0">
                <a:solidFill>
                  <a:srgbClr val="77CAEE"/>
                </a:solidFill>
              </a:rPr>
              <a:t>Professionsbachelor i Softwareudvikling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2D3FD-DF48-ADC9-D88E-D2B6A4BBFF8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2463800"/>
            <a:ext cx="10080625" cy="2279650"/>
          </a:xfrm>
        </p:spPr>
        <p:txBody>
          <a:bodyPr anchor="ctr" anchorCtr="1">
            <a:normAutofit/>
          </a:bodyPr>
          <a:lstStyle/>
          <a:p>
            <a:pPr lvl="0" algn="ctr">
              <a:lnSpc>
                <a:spcPct val="80000"/>
              </a:lnSpc>
            </a:pPr>
            <a:endParaRPr lang="da-DK" sz="2700" dirty="0"/>
          </a:p>
          <a:p>
            <a:pPr lvl="0" algn="ctr">
              <a:lnSpc>
                <a:spcPct val="80000"/>
              </a:lnSpc>
            </a:pPr>
            <a:endParaRPr lang="da-DK" sz="2700" dirty="0"/>
          </a:p>
          <a:p>
            <a:pPr marL="0" lvl="0" indent="0" algn="ctr">
              <a:lnSpc>
                <a:spcPct val="80000"/>
              </a:lnSpc>
              <a:buNone/>
            </a:pPr>
            <a:r>
              <a:rPr lang="da-DK" sz="2700" b="1" dirty="0"/>
              <a:t>Automatiseret </a:t>
            </a:r>
            <a:r>
              <a:rPr lang="da-DK" sz="2700" b="1" dirty="0" err="1"/>
              <a:t>Acceptance</a:t>
            </a:r>
            <a:r>
              <a:rPr lang="da-DK" sz="2700" b="1" dirty="0"/>
              <a:t> Tests</a:t>
            </a:r>
          </a:p>
          <a:p>
            <a:pPr lvl="0" algn="ctr">
              <a:lnSpc>
                <a:spcPct val="80000"/>
              </a:lnSpc>
            </a:pPr>
            <a:endParaRPr lang="da-DK" sz="2700" b="1" dirty="0"/>
          </a:p>
          <a:p>
            <a:pPr marL="0" lvl="0" indent="0" algn="ctr">
              <a:lnSpc>
                <a:spcPct val="80000"/>
              </a:lnSpc>
              <a:buNone/>
            </a:pPr>
            <a:r>
              <a:rPr lang="da-DK" sz="2700" b="1" i="1" dirty="0"/>
              <a:t>I samarbejde med BetterBoard ApS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98C7-AB9A-A94D-F47D-53C5523F4C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/>
              <a:t>**NYT**</a:t>
            </a:r>
            <a:br>
              <a:rPr lang="da-DK"/>
            </a:br>
            <a:r>
              <a:rPr lang="da-DK"/>
              <a:t>Analyse: Staging (Deployment Slots)</a:t>
            </a:r>
          </a:p>
        </p:txBody>
      </p:sp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2926B2-8DC4-8145-1067-FCFCC1A2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5" y="1424626"/>
            <a:ext cx="4896483" cy="32294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D1E4A322-538F-E01D-CB8C-DE12845B9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95" y="1344296"/>
            <a:ext cx="3197492" cy="419226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75C5-A843-9C43-6BAF-A145C6AC9683}"/>
              </a:ext>
            </a:extLst>
          </p:cNvPr>
          <p:cNvSpPr txBox="1"/>
          <p:nvPr/>
        </p:nvSpPr>
        <p:spPr>
          <a:xfrm>
            <a:off x="0" y="269876"/>
            <a:ext cx="10080629" cy="990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**NYT**</a:t>
            </a:r>
            <a:br>
              <a:rPr lang="en-US" sz="33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</a:br>
            <a:r>
              <a:rPr lang="en-US" sz="33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BF80-4225-EEEA-FD3E-6365C85593EC}"/>
              </a:ext>
            </a:extLst>
          </p:cNvPr>
          <p:cNvSpPr txBox="1"/>
          <p:nvPr/>
        </p:nvSpPr>
        <p:spPr>
          <a:xfrm>
            <a:off x="0" y="1439859"/>
            <a:ext cx="4392613" cy="3600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685800" marR="0" lvl="1" indent="-228600" algn="l" defTabSz="914400" rtl="0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Undgå artefakt </a:t>
            </a:r>
            <a:r>
              <a:rPr lang="da-DK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build</a:t>
            </a: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  <a:r>
              <a:rPr lang="da-DK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anti</a:t>
            </a: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-pattern</a:t>
            </a:r>
          </a:p>
          <a:p>
            <a:pPr marL="685800" marR="0" lvl="1" indent="-228600" algn="l" defTabSz="914400" rtl="0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Fange netværks kald</a:t>
            </a:r>
          </a:p>
          <a:p>
            <a:pPr marL="685800" marR="0" lvl="1" indent="-228600" algn="l" defTabSz="914400" rtl="0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Omskrive kald rettet mod </a:t>
            </a:r>
            <a:r>
              <a:rPr lang="da-DK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prod</a:t>
            </a:r>
            <a:r>
              <a:rPr lang="da-DK" sz="24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, om til </a:t>
            </a:r>
            <a:r>
              <a:rPr lang="da-DK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staging</a:t>
            </a:r>
            <a:endParaRPr lang="da-DK" sz="24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  <a:p>
            <a:pPr marL="685800" marR="0" lvl="1" indent="-228600" algn="l" defTabSz="914400" rtl="0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24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28207-FFA8-7BC5-B2FD-ED1A64FEC63F}"/>
              </a:ext>
            </a:extLst>
          </p:cNvPr>
          <p:cNvSpPr txBox="1"/>
          <p:nvPr/>
        </p:nvSpPr>
        <p:spPr>
          <a:xfrm>
            <a:off x="5257800" y="1443599"/>
            <a:ext cx="4335655" cy="621984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Kode eksempel: 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https://github.com/AndersBjerregaard/BetterBoard-BA/blob/master/src/nginx-proxy/default.conf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 </a:t>
            </a:r>
          </a:p>
        </p:txBody>
      </p:sp>
      <p:pic>
        <p:nvPicPr>
          <p:cNvPr id="5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130C5AD2-8335-EEFA-9679-0C9C3DC1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225073"/>
            <a:ext cx="3919218" cy="31756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5A7B2B1-B35A-891C-435E-16B2C62B9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4543-D999-E042-C401-821B990C1E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11175"/>
            <a:ext cx="10080625" cy="508000"/>
          </a:xfrm>
        </p:spPr>
        <p:txBody>
          <a:bodyPr anchorCtr="1">
            <a:spAutoFit/>
          </a:bodyPr>
          <a:lstStyle/>
          <a:p>
            <a:pPr lvl="0" algn="ctr"/>
            <a:r>
              <a:rPr lang="da-DK" sz="3000" dirty="0" err="1"/>
              <a:t>BetterBoard’s</a:t>
            </a:r>
            <a:r>
              <a:rPr lang="da-DK" sz="3000" dirty="0"/>
              <a:t> Software Infrastruktur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62F4896-9635-7000-D2AF-312018A68B4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9600" y="1801813"/>
            <a:ext cx="4391025" cy="29987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B2D80-2059-E4BE-B1BC-05C231C2DE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71600"/>
            <a:ext cx="4391025" cy="3600450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Bestyrelsesportal &amp; Datarum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Cloud-baseret web løsning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 err="1">
                <a:solidFill>
                  <a:srgbClr val="FFFFFF"/>
                </a:solidFill>
              </a:rPr>
              <a:t>Acceptance</a:t>
            </a:r>
            <a:r>
              <a:rPr lang="da-DK" dirty="0">
                <a:solidFill>
                  <a:srgbClr val="FFFFFF"/>
                </a:solidFill>
              </a:rPr>
              <a:t> Tests gennem brugergrænsefladen i produktionsmiljøet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2F12BBE-D95A-0777-9882-2FB2BF9CCEF7}"/>
              </a:ext>
            </a:extLst>
          </p:cNvPr>
          <p:cNvSpPr/>
          <p:nvPr/>
        </p:nvSpPr>
        <p:spPr>
          <a:xfrm rot="20040001">
            <a:off x="4263243" y="2551203"/>
            <a:ext cx="1456182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val f4"/>
              <a:gd name="f10" fmla="val f5"/>
              <a:gd name="f11" fmla="pin 0 f0 21600"/>
              <a:gd name="f12" fmla="pin 0 f1 10800"/>
              <a:gd name="f13" fmla="+- f10 0 f9"/>
              <a:gd name="f14" fmla="val f11"/>
              <a:gd name="f15" fmla="val f12"/>
              <a:gd name="f16" fmla="*/ f11 f7 1"/>
              <a:gd name="f17" fmla="*/ f12 f8 1"/>
              <a:gd name="f18" fmla="*/ f13 1 21600"/>
              <a:gd name="f19" fmla="+- 21600 0 f15"/>
              <a:gd name="f20" fmla="+- 21600 0 f14"/>
              <a:gd name="f21" fmla="*/ f15 f8 1"/>
              <a:gd name="f22" fmla="*/ 0 f18 1"/>
              <a:gd name="f23" fmla="*/ f20 f15 1"/>
              <a:gd name="f24" fmla="*/ f19 f8 1"/>
              <a:gd name="f25" fmla="*/ f23 1 10800"/>
              <a:gd name="f26" fmla="*/ f22 1 f18"/>
              <a:gd name="f27" fmla="+- f14 f25 0"/>
              <a:gd name="f28" fmla="*/ f26 f7 1"/>
              <a:gd name="f29" fmla="*/ f27 f7 1"/>
            </a:gdLst>
            <a:ahLst>
              <a:ahXY gdRefX="f0" minX="f4" maxX="f5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21" r="f29" b="f24"/>
            <a:pathLst>
              <a:path w="21600" h="21600">
                <a:moveTo>
                  <a:pt x="f4" y="f15"/>
                </a:moveTo>
                <a:lnTo>
                  <a:pt x="f14" y="f15"/>
                </a:lnTo>
                <a:lnTo>
                  <a:pt x="f14" y="f4"/>
                </a:lnTo>
                <a:lnTo>
                  <a:pt x="f5" y="f6"/>
                </a:lnTo>
                <a:lnTo>
                  <a:pt x="f14" y="f5"/>
                </a:lnTo>
                <a:lnTo>
                  <a:pt x="f14" y="f19"/>
                </a:lnTo>
                <a:lnTo>
                  <a:pt x="f4" y="f19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18004" cap="flat">
            <a:solidFill>
              <a:srgbClr val="000032"/>
            </a:solidFill>
            <a:prstDash val="solid"/>
            <a:miter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a-DK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Noto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21F-FE8B-B404-7F65-7A0411A06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3510"/>
            <a:ext cx="10080625" cy="923330"/>
          </a:xfrm>
        </p:spPr>
        <p:txBody>
          <a:bodyPr anchorCtr="1">
            <a:spAutoFit/>
          </a:bodyPr>
          <a:lstStyle/>
          <a:p>
            <a:pPr lvl="0" algn="ctr"/>
            <a:r>
              <a:rPr lang="da-DK" sz="3000" dirty="0" err="1"/>
              <a:t>Selenium</a:t>
            </a:r>
            <a:r>
              <a:rPr lang="da-DK" sz="3000" dirty="0"/>
              <a:t> </a:t>
            </a:r>
            <a:r>
              <a:rPr lang="da-DK" sz="3000" dirty="0" err="1"/>
              <a:t>WebDriver</a:t>
            </a:r>
            <a:r>
              <a:rPr lang="da-DK" sz="3000" dirty="0"/>
              <a:t> Scripts</a:t>
            </a:r>
            <a:br>
              <a:rPr lang="da-DK" sz="3000" dirty="0"/>
            </a:br>
            <a:r>
              <a:rPr lang="da-DK" sz="3000" dirty="0"/>
              <a:t>i .NET </a:t>
            </a:r>
            <a:r>
              <a:rPr lang="da-DK" sz="3000" dirty="0" err="1"/>
              <a:t>XUnit</a:t>
            </a:r>
            <a:r>
              <a:rPr lang="da-DK" sz="3000" dirty="0"/>
              <a:t> Test Projekt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E59D-8847-AA27-BF50-B26EF1408B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39863"/>
            <a:ext cx="4392613" cy="3600450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Test gennem brugergrænseflade</a:t>
            </a:r>
          </a:p>
          <a:p>
            <a:pPr lvl="2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Sårbar over for ændringer</a:t>
            </a:r>
          </a:p>
          <a:p>
            <a:pPr lvl="2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Mange subsystemer i spil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 err="1">
                <a:solidFill>
                  <a:srgbClr val="FFFFFF"/>
                </a:solidFill>
              </a:rPr>
              <a:t>Window</a:t>
            </a:r>
            <a:r>
              <a:rPr lang="da-DK" dirty="0">
                <a:solidFill>
                  <a:srgbClr val="FFFFFF"/>
                </a:solidFill>
              </a:rPr>
              <a:t> Driver Pattern</a:t>
            </a:r>
          </a:p>
          <a:p>
            <a:pPr lvl="2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Abstraktionslag</a:t>
            </a:r>
          </a:p>
          <a:p>
            <a:pPr lvl="2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DRY</a:t>
            </a:r>
          </a:p>
          <a:p>
            <a:pPr lvl="2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Bedre håndtere ændringer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endParaRPr lang="da-DK" dirty="0">
              <a:solidFill>
                <a:srgbClr val="FFFFFF"/>
              </a:solidFill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80581F9-0F7A-1FF7-CF31-AA7FD861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1077" y="1443599"/>
            <a:ext cx="4416122" cy="32180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63EC3-9503-A313-FF55-FE30B22A6E81}"/>
              </a:ext>
            </a:extLst>
          </p:cNvPr>
          <p:cNvSpPr txBox="1"/>
          <p:nvPr/>
        </p:nvSpPr>
        <p:spPr>
          <a:xfrm>
            <a:off x="5221077" y="4800600"/>
            <a:ext cx="4416122" cy="621984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Eksempel: 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https://github.com/AndersBjerregaard/BetterBoard-BA/blob/master/src/WebDriverTests/WebDriverXUnit/Tests/MeetingTests.cs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6C17-52D9-7394-34BF-5208948D74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 dirty="0" err="1"/>
              <a:t>Selenium</a:t>
            </a:r>
            <a:r>
              <a:rPr lang="da-DK" dirty="0"/>
              <a:t> </a:t>
            </a:r>
            <a:r>
              <a:rPr lang="da-DK" dirty="0" err="1"/>
              <a:t>WebDriver</a:t>
            </a:r>
            <a:r>
              <a:rPr lang="da-DK" dirty="0"/>
              <a:t> Scripts</a:t>
            </a:r>
            <a:br>
              <a:rPr lang="da-DK" dirty="0"/>
            </a:br>
            <a:r>
              <a:rPr lang="da-DK" dirty="0"/>
              <a:t>i .NET </a:t>
            </a:r>
            <a:r>
              <a:rPr lang="da-DK" dirty="0" err="1"/>
              <a:t>XUnit</a:t>
            </a:r>
            <a:r>
              <a:rPr lang="da-DK" dirty="0"/>
              <a:t> Test Projekt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8C00C-BE52-1438-EC87-355B4C2722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47800"/>
            <a:ext cx="4392613" cy="3592513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Eksplicitte Ventetider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Relative </a:t>
            </a:r>
            <a:r>
              <a:rPr lang="da-DK" dirty="0" err="1">
                <a:solidFill>
                  <a:srgbClr val="FFFFFF"/>
                </a:solidFill>
              </a:rPr>
              <a:t>XPath</a:t>
            </a:r>
            <a:endParaRPr lang="da-DK" dirty="0">
              <a:solidFill>
                <a:srgbClr val="FFFFFF"/>
              </a:solidFill>
            </a:endParaRP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Fleksibel over for ændringer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51000-9677-C0CE-FFC9-B184F853F1BA}"/>
              </a:ext>
            </a:extLst>
          </p:cNvPr>
          <p:cNvSpPr txBox="1"/>
          <p:nvPr/>
        </p:nvSpPr>
        <p:spPr>
          <a:xfrm>
            <a:off x="5273043" y="1464731"/>
            <a:ext cx="4307400" cy="799021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Helper Class Eksempel: 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https://github.com/AndersBjerregaard/BetterBoard-BA/blob/master/src/WebDriverTests/WebDriverXUnit/Helpers/WebElementFinder.cs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9F8BC-C4A9-6EDF-A7E7-C42E33F6A80C}"/>
              </a:ext>
            </a:extLst>
          </p:cNvPr>
          <p:cNvSpPr txBox="1"/>
          <p:nvPr/>
        </p:nvSpPr>
        <p:spPr>
          <a:xfrm>
            <a:off x="5273043" y="2415908"/>
            <a:ext cx="4307400" cy="799021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XPath Query eksempel: 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https://github.com/AndersBjerregaard/BetterBoard-BA/blob/master/src/WebDriverTests/WebDriverXUnit/WindowDrivers/NavBarWindow.cs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 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0C7E3FD1-643A-8373-5A0E-486ACFB269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37043" y="3271275"/>
            <a:ext cx="4343400" cy="17690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46E4-EB10-240B-AECE-1730C02640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58400" cy="99060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/>
              <a:t>CI / CD</a:t>
            </a:r>
            <a:br>
              <a:rPr lang="da-DK"/>
            </a:br>
            <a:r>
              <a:rPr lang="da-DK"/>
              <a:t>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C880-E68A-6AE6-B355-DB4926DF3B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39863"/>
            <a:ext cx="4392613" cy="3600450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Self-</a:t>
            </a:r>
            <a:r>
              <a:rPr lang="da-DK" dirty="0" err="1">
                <a:solidFill>
                  <a:srgbClr val="FFFFFF"/>
                </a:solidFill>
              </a:rPr>
              <a:t>hosted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runner</a:t>
            </a:r>
            <a:endParaRPr lang="da-DK" dirty="0">
              <a:solidFill>
                <a:srgbClr val="FFFFFF"/>
              </a:solidFill>
            </a:endParaRP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Hurtig feedback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9EFA485-D19E-FFA5-6362-CDF06E95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1800" y="1443599"/>
            <a:ext cx="4836599" cy="326987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6295-EC32-049C-B7E4-8A3B52A655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/>
              <a:t>CI / CD</a:t>
            </a:r>
            <a:br>
              <a:rPr lang="da-DK"/>
            </a:br>
            <a:r>
              <a:rPr lang="da-DK"/>
              <a:t>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1EE61-53CA-D5AF-0271-0C8AA27ECB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39863"/>
            <a:ext cx="4392613" cy="4046537"/>
          </a:xfrm>
        </p:spPr>
        <p:txBody>
          <a:bodyPr>
            <a:normAutofit/>
          </a:bodyPr>
          <a:lstStyle/>
          <a:p>
            <a:pPr lvl="0"/>
            <a:r>
              <a:rPr lang="da-DK"/>
              <a:t>   Steps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Generér UUID og MongoDB ObjectId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State setup for Acceptance Tests</a:t>
            </a:r>
          </a:p>
          <a:p>
            <a:pPr marL="914400" lvl="3" indent="0" hangingPunct="0">
              <a:lnSpc>
                <a:spcPct val="10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 API Key fra GH Secrets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Kompilér XUnit projekt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Kør Selenium Scripts</a:t>
            </a:r>
          </a:p>
          <a:p>
            <a:pPr marL="914400" lvl="3" indent="0" hangingPunct="0">
              <a:lnSpc>
                <a:spcPct val="10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 (Healthcheck på Selenium Grid)</a:t>
            </a:r>
          </a:p>
          <a:p>
            <a:pPr marL="914400" lvl="3" indent="0" hangingPunct="0">
              <a:lnSpc>
                <a:spcPct val="10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 Parallel eksekvering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Teardown</a:t>
            </a:r>
          </a:p>
          <a:p>
            <a:pPr marL="914400" lvl="3" indent="0" hangingPunct="0">
              <a:lnSpc>
                <a:spcPct val="10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 Ryd op fra State setup og tests</a:t>
            </a:r>
          </a:p>
          <a:p>
            <a:pPr marL="914400" lvl="3" indent="0" hangingPunct="0">
              <a:lnSpc>
                <a:spcPct val="10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sz="1600">
                <a:solidFill>
                  <a:srgbClr val="FFFFFF"/>
                </a:solidFill>
                <a:latin typeface="Liberation Sans"/>
              </a:rPr>
              <a:t> Kører uanset fejl</a:t>
            </a:r>
          </a:p>
          <a:p>
            <a:pPr lvl="0"/>
            <a:endParaRPr lang="da-DK"/>
          </a:p>
          <a:p>
            <a:pPr lvl="0"/>
            <a:endParaRPr lang="da-DK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6905E00-5923-B5DB-5CA0-696C9FD7FC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51601" y="1439997"/>
            <a:ext cx="3666597" cy="36856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E025-D43F-9E7E-56C7-4D4A1813D3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/>
          <a:lstStyle/>
          <a:p>
            <a:pPr lvl="0" algn="ctr"/>
            <a:r>
              <a:rPr lang="da-DK" dirty="0" err="1"/>
              <a:t>Selenium</a:t>
            </a:r>
            <a:r>
              <a:rPr lang="da-DK" dirty="0"/>
              <a:t> Grid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5FB54F5-C701-0134-FB39-6B41BC34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5243" y="1262155"/>
            <a:ext cx="7351556" cy="42242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526D-9031-762A-A775-876238A1E9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/>
          <a:lstStyle/>
          <a:p>
            <a:pPr lvl="0" algn="ctr"/>
            <a:r>
              <a:rPr lang="da-DK" dirty="0" err="1"/>
              <a:t>Selenium</a:t>
            </a:r>
            <a:r>
              <a:rPr lang="da-DK" dirty="0"/>
              <a:t>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045AB-74B8-D805-4075-03E6D17854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39863"/>
            <a:ext cx="4392613" cy="3600450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Azure Container Apps</a:t>
            </a:r>
          </a:p>
          <a:p>
            <a:pPr marL="914400" lvl="3" indent="0" hangingPunct="0">
              <a:lnSpc>
                <a:spcPct val="15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dirty="0">
                <a:solidFill>
                  <a:srgbClr val="FFFFFF"/>
                </a:solidFill>
                <a:latin typeface="Liberation Sans" pitchFamily="18"/>
              </a:rPr>
              <a:t> </a:t>
            </a:r>
            <a:r>
              <a:rPr lang="da-DK" dirty="0" err="1">
                <a:solidFill>
                  <a:srgbClr val="FFFFFF"/>
                </a:solidFill>
                <a:latin typeface="Liberation Sans" pitchFamily="18"/>
              </a:rPr>
              <a:t>Managed</a:t>
            </a:r>
            <a:r>
              <a:rPr lang="da-DK" dirty="0">
                <a:solidFill>
                  <a:srgbClr val="FFFFFF"/>
                </a:solidFill>
                <a:latin typeface="Liberation Sans" pitchFamily="18"/>
              </a:rPr>
              <a:t> </a:t>
            </a:r>
            <a:r>
              <a:rPr lang="da-DK" dirty="0" err="1">
                <a:solidFill>
                  <a:srgbClr val="FFFFFF"/>
                </a:solidFill>
                <a:latin typeface="Liberation Sans" pitchFamily="18"/>
              </a:rPr>
              <a:t>Kubernetes</a:t>
            </a:r>
            <a:endParaRPr lang="da-DK" dirty="0">
              <a:solidFill>
                <a:srgbClr val="FFFFFF"/>
              </a:solidFill>
              <a:latin typeface="Liberation Sans" pitchFamily="18"/>
            </a:endParaRP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Udrullet med </a:t>
            </a:r>
            <a:r>
              <a:rPr lang="da-DK" dirty="0" err="1">
                <a:solidFill>
                  <a:srgbClr val="FFFFFF"/>
                </a:solidFill>
              </a:rPr>
              <a:t>Bicep</a:t>
            </a:r>
            <a:r>
              <a:rPr lang="da-DK" dirty="0">
                <a:solidFill>
                  <a:srgbClr val="FFFFFF"/>
                </a:solidFill>
              </a:rPr>
              <a:t> (</a:t>
            </a:r>
            <a:r>
              <a:rPr lang="da-DK" dirty="0" err="1">
                <a:solidFill>
                  <a:srgbClr val="FFFFFF"/>
                </a:solidFill>
              </a:rPr>
              <a:t>IaC</a:t>
            </a:r>
            <a:r>
              <a:rPr lang="da-DK" dirty="0">
                <a:solidFill>
                  <a:srgbClr val="FFFFFF"/>
                </a:solidFill>
              </a:rPr>
              <a:t>)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Konfigureret med </a:t>
            </a:r>
            <a:r>
              <a:rPr lang="da-DK" dirty="0" err="1">
                <a:solidFill>
                  <a:srgbClr val="FFFFFF"/>
                </a:solidFill>
              </a:rPr>
              <a:t>Aspire</a:t>
            </a:r>
            <a:endParaRPr lang="da-DK" dirty="0">
              <a:solidFill>
                <a:srgbClr val="FFFFFF"/>
              </a:solidFill>
            </a:endParaRPr>
          </a:p>
          <a:p>
            <a:pPr marL="914400" lvl="3" indent="0" hangingPunct="0">
              <a:lnSpc>
                <a:spcPct val="150000"/>
              </a:lnSpc>
              <a:spcBef>
                <a:spcPts val="0"/>
              </a:spcBef>
              <a:spcAft>
                <a:spcPts val="1055"/>
              </a:spcAft>
              <a:buSzPct val="75000"/>
              <a:buFont typeface="StarSymbol"/>
              <a:buChar char="–"/>
            </a:pPr>
            <a:r>
              <a:rPr lang="da-DK" dirty="0">
                <a:solidFill>
                  <a:srgbClr val="FFFFFF"/>
                </a:solidFill>
                <a:latin typeface="Liberation Sans" pitchFamily="18"/>
              </a:rPr>
              <a:t> </a:t>
            </a:r>
            <a:r>
              <a:rPr lang="da-DK" dirty="0" err="1">
                <a:solidFill>
                  <a:srgbClr val="FFFFFF"/>
                </a:solidFill>
                <a:latin typeface="Liberation Sans" pitchFamily="18"/>
              </a:rPr>
              <a:t>DevOps</a:t>
            </a:r>
            <a:r>
              <a:rPr lang="da-DK" dirty="0">
                <a:solidFill>
                  <a:srgbClr val="FFFFFF"/>
                </a:solidFill>
                <a:latin typeface="Liberation Sans" pitchFamily="18"/>
              </a:rPr>
              <a:t> værktøj til udviklere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D9EB022-4A82-5C57-EA0D-CDF8F741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57800" y="1456200"/>
            <a:ext cx="4359237" cy="3572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1197-3ABD-3EE2-6687-D686F49F94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80625" cy="990600"/>
          </a:xfrm>
        </p:spPr>
        <p:txBody>
          <a:bodyPr anchorCtr="1">
            <a:normAutofit fontScale="90000"/>
          </a:bodyPr>
          <a:lstStyle/>
          <a:p>
            <a:pPr lvl="0" algn="ctr"/>
            <a:r>
              <a:rPr lang="da-DK"/>
              <a:t>**NYT**</a:t>
            </a:r>
            <a:br>
              <a:rPr lang="da-DK"/>
            </a:br>
            <a:r>
              <a:rPr lang="da-DK"/>
              <a:t>Fejl dump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34323-C028-B2B6-B4D9-203EB10ED7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439863"/>
            <a:ext cx="4392613" cy="3600450"/>
          </a:xfrm>
        </p:spPr>
        <p:txBody>
          <a:bodyPr/>
          <a:lstStyle/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Screenshot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HTML af nuværende DOM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Visuel feedback</a:t>
            </a:r>
          </a:p>
          <a:p>
            <a:pPr lvl="1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da-DK" dirty="0">
                <a:solidFill>
                  <a:srgbClr val="FFFFFF"/>
                </a:solidFill>
              </a:rPr>
              <a:t>Hurtig og nem fejlsøgning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A0CAF-B7FA-1F73-EED7-E784556BF377}"/>
              </a:ext>
            </a:extLst>
          </p:cNvPr>
          <p:cNvSpPr txBox="1"/>
          <p:nvPr/>
        </p:nvSpPr>
        <p:spPr>
          <a:xfrm>
            <a:off x="5257800" y="1443599"/>
            <a:ext cx="4335655" cy="799021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Kode eksempel: 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https://github.com/AndersBjerregaard/BetterBoard-BA/blob/master/src/WebDriverTests/WebDriverXUnit/Extensions/RemoteWebDriverExtensions.cs</a:t>
            </a:r>
            <a:r>
              <a:rPr lang="da-DK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Noto Sans" pitchFamily="2"/>
              </a:rPr>
              <a:t>  </a:t>
            </a:r>
          </a:p>
        </p:txBody>
      </p:sp>
      <p:pic>
        <p:nvPicPr>
          <p:cNvPr id="5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07A23972-1138-8A57-D2EB-0DADC3C8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801" y="2567936"/>
            <a:ext cx="5451204" cy="26746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s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844</Words>
  <Application>Microsoft Office PowerPoint</Application>
  <PresentationFormat>Widescreen</PresentationFormat>
  <Paragraphs>152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Century Gothic</vt:lpstr>
      <vt:lpstr>Liberation Sans</vt:lpstr>
      <vt:lpstr>StarSymbol</vt:lpstr>
      <vt:lpstr>Wingdings</vt:lpstr>
      <vt:lpstr>Lights2</vt:lpstr>
      <vt:lpstr>Vapor Trail</vt:lpstr>
      <vt:lpstr>Anders Nielsen  Professionsbachelor i Softwareudvikling</vt:lpstr>
      <vt:lpstr>BetterBoard’s Software Infrastruktur</vt:lpstr>
      <vt:lpstr>Selenium WebDriver Scripts i .NET XUnit Test Projekt</vt:lpstr>
      <vt:lpstr>Selenium WebDriver Scripts i .NET XUnit Test Projekt</vt:lpstr>
      <vt:lpstr>CI / CD GitHub Actions</vt:lpstr>
      <vt:lpstr>CI / CD GitHub Actions</vt:lpstr>
      <vt:lpstr>Selenium Grid</vt:lpstr>
      <vt:lpstr>Selenium Grid</vt:lpstr>
      <vt:lpstr>**NYT** Fejl dump</vt:lpstr>
      <vt:lpstr>**NYT** Analyse: Staging (Deployment Slots)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</dc:title>
  <dc:creator>Anders Nielsen</dc:creator>
  <cp:lastModifiedBy>Anders Nielsen</cp:lastModifiedBy>
  <cp:revision>38</cp:revision>
  <dcterms:created xsi:type="dcterms:W3CDTF">2024-06-20T08:25:08Z</dcterms:created>
  <dcterms:modified xsi:type="dcterms:W3CDTF">2024-06-24T13:39:54Z</dcterms:modified>
</cp:coreProperties>
</file>